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6"/>
  </p:notesMasterIdLst>
  <p:sldIdLst>
    <p:sldId id="269" r:id="rId2"/>
    <p:sldId id="270" r:id="rId3"/>
    <p:sldId id="268" r:id="rId4"/>
    <p:sldId id="271" r:id="rId5"/>
  </p:sldIdLst>
  <p:sldSz cx="9144000" cy="5143500" type="screen16x9"/>
  <p:notesSz cx="6858000" cy="9144000"/>
  <p:embeddedFontLst>
    <p:embeddedFont>
      <p:font typeface="Roboto" panose="020B0604020202020204" charset="0"/>
      <p:regular r:id="rId7"/>
      <p:bold r:id="rId8"/>
      <p:italic r:id="rId9"/>
      <p:boldItalic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338"/>
    <p:restoredTop sz="82153"/>
  </p:normalViewPr>
  <p:slideViewPr>
    <p:cSldViewPr snapToGrid="0">
      <p:cViewPr>
        <p:scale>
          <a:sx n="50" d="100"/>
          <a:sy n="50" d="100"/>
        </p:scale>
        <p:origin x="-90" y="43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19691784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GB" dirty="0" smtClean="0"/>
              <a:t>There are four issues that are addressed in this case pertaining the appeal of </a:t>
            </a:r>
            <a:r>
              <a:rPr lang="en-GB" dirty="0" err="1" smtClean="0"/>
              <a:t>Perin</a:t>
            </a:r>
            <a:r>
              <a:rPr lang="en-GB" dirty="0" smtClean="0"/>
              <a:t>. They</a:t>
            </a:r>
            <a:r>
              <a:rPr lang="en-GB" baseline="0" dirty="0" smtClean="0"/>
              <a:t> include specific negligence, Res </a:t>
            </a:r>
            <a:r>
              <a:rPr lang="en-GB" baseline="0" dirty="0" err="1" smtClean="0"/>
              <a:t>ipsa</a:t>
            </a:r>
            <a:r>
              <a:rPr lang="en-GB" baseline="0" dirty="0" smtClean="0"/>
              <a:t> loquitur, express warranty and battery.</a:t>
            </a:r>
            <a:endParaRPr lang="en-GB" dirty="0"/>
          </a:p>
        </p:txBody>
      </p:sp>
    </p:spTree>
    <p:extLst>
      <p:ext uri="{BB962C8B-B14F-4D97-AF65-F5344CB8AC3E}">
        <p14:creationId xmlns:p14="http://schemas.microsoft.com/office/powerpoint/2010/main" val="1652372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GB" dirty="0" smtClean="0"/>
              <a:t>There was no sufficient evidence to support the issues raised by the plaintiff. There was no specific negligence, violation of Res </a:t>
            </a:r>
            <a:r>
              <a:rPr lang="en-GB" dirty="0" err="1" smtClean="0"/>
              <a:t>ipsa</a:t>
            </a:r>
            <a:r>
              <a:rPr lang="en-GB" dirty="0" smtClean="0"/>
              <a:t> loquitur, express warranty, and battery or trespass. </a:t>
            </a:r>
            <a:endParaRPr lang="en-GB" dirty="0"/>
          </a:p>
        </p:txBody>
      </p:sp>
    </p:spTree>
    <p:extLst>
      <p:ext uri="{BB962C8B-B14F-4D97-AF65-F5344CB8AC3E}">
        <p14:creationId xmlns:p14="http://schemas.microsoft.com/office/powerpoint/2010/main" val="20341471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GB" dirty="0" smtClean="0"/>
              <a:t>The holding statement is to determine whether the doctor engaged in malpractice through specific negligence, violation of Res </a:t>
            </a:r>
            <a:r>
              <a:rPr lang="en-GB" dirty="0" err="1" smtClean="0"/>
              <a:t>ipsa</a:t>
            </a:r>
            <a:r>
              <a:rPr lang="en-GB" dirty="0" smtClean="0"/>
              <a:t> loquitur, express warranty, and battery or trespass. The court looked at all evidence from medical reports, jury instructions, and expert testimony</a:t>
            </a:r>
          </a:p>
          <a:p>
            <a:endParaRPr lang="en-GB" dirty="0"/>
          </a:p>
        </p:txBody>
      </p:sp>
    </p:spTree>
    <p:extLst>
      <p:ext uri="{BB962C8B-B14F-4D97-AF65-F5344CB8AC3E}">
        <p14:creationId xmlns:p14="http://schemas.microsoft.com/office/powerpoint/2010/main" val="1973261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9"/>
        <p:cNvGrpSpPr/>
        <p:nvPr/>
      </p:nvGrpSpPr>
      <p:grpSpPr>
        <a:xfrm>
          <a:off x="0" y="0"/>
          <a:ext cx="0" cy="0"/>
          <a:chOff x="0" y="0"/>
          <a:chExt cx="0" cy="0"/>
        </a:xfrm>
      </p:grpSpPr>
      <p:grpSp>
        <p:nvGrpSpPr>
          <p:cNvPr id="20" name="Google Shape;20;p3"/>
          <p:cNvGrpSpPr/>
          <p:nvPr/>
        </p:nvGrpSpPr>
        <p:grpSpPr>
          <a:xfrm>
            <a:off x="6098378" y="5"/>
            <a:ext cx="3045625" cy="2030570"/>
            <a:chOff x="6098378" y="5"/>
            <a:chExt cx="3045625" cy="2030570"/>
          </a:xfrm>
        </p:grpSpPr>
        <p:sp>
          <p:nvSpPr>
            <p:cNvPr id="21" name="Google Shape;21;p3"/>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2" name="Google Shape;22;p3"/>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3" name="Google Shape;23;p3"/>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 name="Google Shape;24;p3"/>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5" name="Google Shape;25;p3"/>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26" name="Google Shape;26;p3"/>
          <p:cNvSpPr txBox="1">
            <a:spLocks noGrp="1"/>
          </p:cNvSpPr>
          <p:nvPr>
            <p:ph type="title"/>
          </p:nvPr>
        </p:nvSpPr>
        <p:spPr>
          <a:xfrm>
            <a:off x="598100" y="2152347"/>
            <a:ext cx="8222100" cy="838800"/>
          </a:xfrm>
          <a:prstGeom prst="rect">
            <a:avLst/>
          </a:prstGeom>
        </p:spPr>
        <p:txBody>
          <a:bodyPr spcFirstLastPara="1" wrap="square" lIns="91425" tIns="91425" rIns="91425" bIns="91425" anchor="ctr" anchorCtr="0"/>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endParaRPr/>
          </a:p>
        </p:txBody>
      </p:sp>
      <p:sp>
        <p:nvSpPr>
          <p:cNvPr id="27" name="Google Shape;27;p3"/>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9"/>
        <p:cNvGrpSpPr/>
        <p:nvPr/>
      </p:nvGrpSpPr>
      <p:grpSpPr>
        <a:xfrm>
          <a:off x="0" y="0"/>
          <a:ext cx="0" cy="0"/>
          <a:chOff x="0" y="0"/>
          <a:chExt cx="0" cy="0"/>
        </a:xfrm>
      </p:grpSpPr>
      <p:sp>
        <p:nvSpPr>
          <p:cNvPr id="80" name="Google Shape;80;p12"/>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8"/>
        <p:cNvGrpSpPr/>
        <p:nvPr/>
      </p:nvGrpSpPr>
      <p:grpSpPr>
        <a:xfrm>
          <a:off x="0" y="0"/>
          <a:ext cx="0" cy="0"/>
          <a:chOff x="0" y="0"/>
          <a:chExt cx="0" cy="0"/>
        </a:xfrm>
      </p:grpSpPr>
      <p:grpSp>
        <p:nvGrpSpPr>
          <p:cNvPr id="29" name="Google Shape;29;p4"/>
          <p:cNvGrpSpPr/>
          <p:nvPr/>
        </p:nvGrpSpPr>
        <p:grpSpPr>
          <a:xfrm>
            <a:off x="0" y="3903669"/>
            <a:ext cx="9144000" cy="1239925"/>
            <a:chOff x="0" y="3903669"/>
            <a:chExt cx="9144000" cy="1239925"/>
          </a:xfrm>
        </p:grpSpPr>
        <p:sp>
          <p:nvSpPr>
            <p:cNvPr id="30" name="Google Shape;30;p4"/>
            <p:cNvSpPr/>
            <p:nvPr/>
          </p:nvSpPr>
          <p:spPr>
            <a:xfrm>
              <a:off x="8154895" y="3903669"/>
              <a:ext cx="989100" cy="9879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1" name="Google Shape;31;p4"/>
            <p:cNvSpPr/>
            <p:nvPr/>
          </p:nvSpPr>
          <p:spPr>
            <a:xfrm flipH="1">
              <a:off x="6181163" y="3903669"/>
              <a:ext cx="989100" cy="9879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2" name="Google Shape;32;p4"/>
            <p:cNvSpPr/>
            <p:nvPr/>
          </p:nvSpPr>
          <p:spPr>
            <a:xfrm>
              <a:off x="7170274" y="3903669"/>
              <a:ext cx="989100" cy="987900"/>
            </a:xfrm>
            <a:prstGeom prst="rect">
              <a:avLst/>
            </a:prstGeom>
            <a:solidFill>
              <a:schemeClr val="accent4"/>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3" name="Google Shape;33;p4"/>
            <p:cNvSpPr/>
            <p:nvPr/>
          </p:nvSpPr>
          <p:spPr>
            <a:xfrm rot="10800000">
              <a:off x="8154757" y="3903682"/>
              <a:ext cx="989100" cy="9879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4" name="Google Shape;34;p4"/>
            <p:cNvSpPr/>
            <p:nvPr/>
          </p:nvSpPr>
          <p:spPr>
            <a:xfrm>
              <a:off x="0" y="4891594"/>
              <a:ext cx="9144000" cy="252000"/>
            </a:xfrm>
            <a:prstGeom prst="rect">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35" name="Google Shape;35;p4"/>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6" name="Google Shape;36;p4"/>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37" name="Google Shape;37;p4"/>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8"/>
        <p:cNvGrpSpPr/>
        <p:nvPr/>
      </p:nvGrpSpPr>
      <p:grpSpPr>
        <a:xfrm>
          <a:off x="0" y="0"/>
          <a:ext cx="0" cy="0"/>
          <a:chOff x="0" y="0"/>
          <a:chExt cx="0" cy="0"/>
        </a:xfrm>
      </p:grpSpPr>
      <p:sp>
        <p:nvSpPr>
          <p:cNvPr id="39" name="Google Shape;39;p5"/>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40" name="Google Shape;40;p5"/>
          <p:cNvSpPr txBox="1">
            <a:spLocks noGrp="1"/>
          </p:cNvSpPr>
          <p:nvPr>
            <p:ph type="body" idx="1"/>
          </p:nvPr>
        </p:nvSpPr>
        <p:spPr>
          <a:xfrm>
            <a:off x="311700" y="1229975"/>
            <a:ext cx="3999900" cy="33390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1" name="Google Shape;41;p5"/>
          <p:cNvSpPr txBox="1">
            <a:spLocks noGrp="1"/>
          </p:cNvSpPr>
          <p:nvPr>
            <p:ph type="body" idx="2"/>
          </p:nvPr>
        </p:nvSpPr>
        <p:spPr>
          <a:xfrm>
            <a:off x="4832400" y="1229975"/>
            <a:ext cx="3999900" cy="33390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2" name="Google Shape;42;p5"/>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3"/>
        <p:cNvGrpSpPr/>
        <p:nvPr/>
      </p:nvGrpSpPr>
      <p:grpSpPr>
        <a:xfrm>
          <a:off x="0" y="0"/>
          <a:ext cx="0" cy="0"/>
          <a:chOff x="0" y="0"/>
          <a:chExt cx="0" cy="0"/>
        </a:xfrm>
      </p:grpSpPr>
      <p:sp>
        <p:nvSpPr>
          <p:cNvPr id="44" name="Google Shape;44;p6"/>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45" name="Google Shape;45;p6"/>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6"/>
        <p:cNvGrpSpPr/>
        <p:nvPr/>
      </p:nvGrpSpPr>
      <p:grpSpPr>
        <a:xfrm>
          <a:off x="0" y="0"/>
          <a:ext cx="0" cy="0"/>
          <a:chOff x="0" y="0"/>
          <a:chExt cx="0" cy="0"/>
        </a:xfrm>
      </p:grpSpPr>
      <p:sp>
        <p:nvSpPr>
          <p:cNvPr id="47" name="Google Shape;47;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8" name="Google Shape;48;p7"/>
          <p:cNvSpPr txBox="1">
            <a:spLocks noGrp="1"/>
          </p:cNvSpPr>
          <p:nvPr>
            <p:ph type="body" idx="1"/>
          </p:nvPr>
        </p:nvSpPr>
        <p:spPr>
          <a:xfrm>
            <a:off x="311700" y="1465804"/>
            <a:ext cx="2808000" cy="31032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9" name="Google Shape;49;p7"/>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4"/>
        </a:solidFill>
        <a:effectLst/>
      </p:bgPr>
    </p:bg>
    <p:spTree>
      <p:nvGrpSpPr>
        <p:cNvPr id="1" name="Shape 50"/>
        <p:cNvGrpSpPr/>
        <p:nvPr/>
      </p:nvGrpSpPr>
      <p:grpSpPr>
        <a:xfrm>
          <a:off x="0" y="0"/>
          <a:ext cx="0" cy="0"/>
          <a:chOff x="0" y="0"/>
          <a:chExt cx="0" cy="0"/>
        </a:xfrm>
      </p:grpSpPr>
      <p:grpSp>
        <p:nvGrpSpPr>
          <p:cNvPr id="51" name="Google Shape;51;p8"/>
          <p:cNvGrpSpPr/>
          <p:nvPr/>
        </p:nvGrpSpPr>
        <p:grpSpPr>
          <a:xfrm>
            <a:off x="6098378" y="5"/>
            <a:ext cx="3045625" cy="2030570"/>
            <a:chOff x="6098378" y="5"/>
            <a:chExt cx="3045625" cy="2030570"/>
          </a:xfrm>
        </p:grpSpPr>
        <p:sp>
          <p:nvSpPr>
            <p:cNvPr id="52" name="Google Shape;52;p8"/>
            <p:cNvSpPr/>
            <p:nvPr/>
          </p:nvSpPr>
          <p:spPr>
            <a:xfrm>
              <a:off x="8128803" y="16"/>
              <a:ext cx="1015200" cy="1015200"/>
            </a:xfrm>
            <a:prstGeom prst="rect">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3" name="Google Shape;53;p8"/>
            <p:cNvSpPr/>
            <p:nvPr/>
          </p:nvSpPr>
          <p:spPr>
            <a:xfrm flipH="1">
              <a:off x="7113463" y="5"/>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4" name="Google Shape;54;p8"/>
            <p:cNvSpPr/>
            <p:nvPr/>
          </p:nvSpPr>
          <p:spPr>
            <a:xfrm rot="10800000" flipH="1">
              <a:off x="7113588" y="107"/>
              <a:ext cx="1015200" cy="10152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5" name="Google Shape;55;p8"/>
            <p:cNvSpPr/>
            <p:nvPr/>
          </p:nvSpPr>
          <p:spPr>
            <a:xfrm rot="10800000">
              <a:off x="6098378" y="97"/>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6" name="Google Shape;56;p8"/>
            <p:cNvSpPr/>
            <p:nvPr/>
          </p:nvSpPr>
          <p:spPr>
            <a:xfrm rot="10800000">
              <a:off x="8128789" y="1015375"/>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57" name="Google Shape;57;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58" name="Google Shape;58;p8"/>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9"/>
        <p:cNvGrpSpPr/>
        <p:nvPr/>
      </p:nvGrpSpPr>
      <p:grpSpPr>
        <a:xfrm>
          <a:off x="0" y="0"/>
          <a:ext cx="0" cy="0"/>
          <a:chOff x="0" y="0"/>
          <a:chExt cx="0" cy="0"/>
        </a:xfrm>
      </p:grpSpPr>
      <p:sp>
        <p:nvSpPr>
          <p:cNvPr id="60" name="Google Shape;60;p9"/>
          <p:cNvSpPr/>
          <p:nvPr/>
        </p:nvSpPr>
        <p:spPr>
          <a:xfrm>
            <a:off x="4572000" y="-17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cxnSp>
        <p:nvCxnSpPr>
          <p:cNvPr id="61" name="Google Shape;61;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62" name="Google Shape;62;p9"/>
          <p:cNvSpPr txBox="1">
            <a:spLocks noGrp="1"/>
          </p:cNvSpPr>
          <p:nvPr>
            <p:ph type="title"/>
          </p:nvPr>
        </p:nvSpPr>
        <p:spPr>
          <a:xfrm>
            <a:off x="265500" y="1151100"/>
            <a:ext cx="4045200" cy="15645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63" name="Google Shape;63;p9"/>
          <p:cNvSpPr txBox="1">
            <a:spLocks noGrp="1"/>
          </p:cNvSpPr>
          <p:nvPr>
            <p:ph type="subTitle" idx="1"/>
          </p:nvPr>
        </p:nvSpPr>
        <p:spPr>
          <a:xfrm>
            <a:off x="265500" y="2769001"/>
            <a:ext cx="4045200" cy="12693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64" name="Google Shape;6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65" name="Google Shape;65;p9"/>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6"/>
        <p:cNvGrpSpPr/>
        <p:nvPr/>
      </p:nvGrpSpPr>
      <p:grpSpPr>
        <a:xfrm>
          <a:off x="0" y="0"/>
          <a:ext cx="0" cy="0"/>
          <a:chOff x="0" y="0"/>
          <a:chExt cx="0" cy="0"/>
        </a:xfrm>
      </p:grpSpPr>
      <p:sp>
        <p:nvSpPr>
          <p:cNvPr id="67" name="Google Shape;67;p10"/>
          <p:cNvSpPr txBox="1">
            <a:spLocks noGrp="1"/>
          </p:cNvSpPr>
          <p:nvPr>
            <p:ph type="body" idx="1"/>
          </p:nvPr>
        </p:nvSpPr>
        <p:spPr>
          <a:xfrm>
            <a:off x="319500" y="4230575"/>
            <a:ext cx="5998800" cy="5988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68" name="Google Shape;68;p10"/>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69"/>
        <p:cNvGrpSpPr/>
        <p:nvPr/>
      </p:nvGrpSpPr>
      <p:grpSpPr>
        <a:xfrm>
          <a:off x="0" y="0"/>
          <a:ext cx="0" cy="0"/>
          <a:chOff x="0" y="0"/>
          <a:chExt cx="0" cy="0"/>
        </a:xfrm>
      </p:grpSpPr>
      <p:grpSp>
        <p:nvGrpSpPr>
          <p:cNvPr id="70" name="Google Shape;70;p11"/>
          <p:cNvGrpSpPr/>
          <p:nvPr/>
        </p:nvGrpSpPr>
        <p:grpSpPr>
          <a:xfrm>
            <a:off x="6098378" y="5"/>
            <a:ext cx="3045625" cy="2030570"/>
            <a:chOff x="6098378" y="5"/>
            <a:chExt cx="3045625" cy="2030570"/>
          </a:xfrm>
        </p:grpSpPr>
        <p:sp>
          <p:nvSpPr>
            <p:cNvPr id="71" name="Google Shape;71;p11"/>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2" name="Google Shape;72;p11"/>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3" name="Google Shape;73;p11"/>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4" name="Google Shape;74;p11"/>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5" name="Google Shape;75;p11"/>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76" name="Google Shape;76;p11"/>
          <p:cNvSpPr txBox="1">
            <a:spLocks noGrp="1"/>
          </p:cNvSpPr>
          <p:nvPr>
            <p:ph type="title" hasCustomPrompt="1"/>
          </p:nvPr>
        </p:nvSpPr>
        <p:spPr>
          <a:xfrm>
            <a:off x="311700" y="1256050"/>
            <a:ext cx="8520600" cy="2030700"/>
          </a:xfrm>
          <a:prstGeom prst="rect">
            <a:avLst/>
          </a:prstGeom>
        </p:spPr>
        <p:txBody>
          <a:bodyPr spcFirstLastPara="1" wrap="square" lIns="91425" tIns="91425" rIns="91425" bIns="91425" anchor="b" anchorCtr="0"/>
          <a:lstStyle>
            <a:lvl1pPr lvl="0" algn="ctr">
              <a:spcBef>
                <a:spcPts val="0"/>
              </a:spcBef>
              <a:spcAft>
                <a:spcPts val="0"/>
              </a:spcAft>
              <a:buClr>
                <a:schemeClr val="lt1"/>
              </a:buClr>
              <a:buSzPts val="12000"/>
              <a:buNone/>
              <a:defRPr sz="12000">
                <a:solidFill>
                  <a:schemeClr val="lt1"/>
                </a:solidFill>
              </a:defRPr>
            </a:lvl1pPr>
            <a:lvl2pPr lvl="1" algn="ctr">
              <a:spcBef>
                <a:spcPts val="0"/>
              </a:spcBef>
              <a:spcAft>
                <a:spcPts val="0"/>
              </a:spcAft>
              <a:buClr>
                <a:schemeClr val="lt1"/>
              </a:buClr>
              <a:buSzPts val="12000"/>
              <a:buNone/>
              <a:defRPr sz="12000">
                <a:solidFill>
                  <a:schemeClr val="lt1"/>
                </a:solidFill>
              </a:defRPr>
            </a:lvl2pPr>
            <a:lvl3pPr lvl="2" algn="ctr">
              <a:spcBef>
                <a:spcPts val="0"/>
              </a:spcBef>
              <a:spcAft>
                <a:spcPts val="0"/>
              </a:spcAft>
              <a:buClr>
                <a:schemeClr val="lt1"/>
              </a:buClr>
              <a:buSzPts val="12000"/>
              <a:buNone/>
              <a:defRPr sz="12000">
                <a:solidFill>
                  <a:schemeClr val="lt1"/>
                </a:solidFill>
              </a:defRPr>
            </a:lvl3pPr>
            <a:lvl4pPr lvl="3" algn="ctr">
              <a:spcBef>
                <a:spcPts val="0"/>
              </a:spcBef>
              <a:spcAft>
                <a:spcPts val="0"/>
              </a:spcAft>
              <a:buClr>
                <a:schemeClr val="lt1"/>
              </a:buClr>
              <a:buSzPts val="12000"/>
              <a:buNone/>
              <a:defRPr sz="12000">
                <a:solidFill>
                  <a:schemeClr val="lt1"/>
                </a:solidFill>
              </a:defRPr>
            </a:lvl4pPr>
            <a:lvl5pPr lvl="4" algn="ctr">
              <a:spcBef>
                <a:spcPts val="0"/>
              </a:spcBef>
              <a:spcAft>
                <a:spcPts val="0"/>
              </a:spcAft>
              <a:buClr>
                <a:schemeClr val="lt1"/>
              </a:buClr>
              <a:buSzPts val="12000"/>
              <a:buNone/>
              <a:defRPr sz="12000">
                <a:solidFill>
                  <a:schemeClr val="lt1"/>
                </a:solidFill>
              </a:defRPr>
            </a:lvl5pPr>
            <a:lvl6pPr lvl="5" algn="ctr">
              <a:spcBef>
                <a:spcPts val="0"/>
              </a:spcBef>
              <a:spcAft>
                <a:spcPts val="0"/>
              </a:spcAft>
              <a:buClr>
                <a:schemeClr val="lt1"/>
              </a:buClr>
              <a:buSzPts val="12000"/>
              <a:buNone/>
              <a:defRPr sz="12000">
                <a:solidFill>
                  <a:schemeClr val="lt1"/>
                </a:solidFill>
              </a:defRPr>
            </a:lvl6pPr>
            <a:lvl7pPr lvl="6" algn="ctr">
              <a:spcBef>
                <a:spcPts val="0"/>
              </a:spcBef>
              <a:spcAft>
                <a:spcPts val="0"/>
              </a:spcAft>
              <a:buClr>
                <a:schemeClr val="lt1"/>
              </a:buClr>
              <a:buSzPts val="12000"/>
              <a:buNone/>
              <a:defRPr sz="12000">
                <a:solidFill>
                  <a:schemeClr val="lt1"/>
                </a:solidFill>
              </a:defRPr>
            </a:lvl7pPr>
            <a:lvl8pPr lvl="7" algn="ctr">
              <a:spcBef>
                <a:spcPts val="0"/>
              </a:spcBef>
              <a:spcAft>
                <a:spcPts val="0"/>
              </a:spcAft>
              <a:buClr>
                <a:schemeClr val="lt1"/>
              </a:buClr>
              <a:buSzPts val="12000"/>
              <a:buNone/>
              <a:defRPr sz="12000">
                <a:solidFill>
                  <a:schemeClr val="lt1"/>
                </a:solidFill>
              </a:defRPr>
            </a:lvl8pPr>
            <a:lvl9pPr lvl="8" algn="ctr">
              <a:spcBef>
                <a:spcPts val="0"/>
              </a:spcBef>
              <a:spcAft>
                <a:spcPts val="0"/>
              </a:spcAft>
              <a:buClr>
                <a:schemeClr val="lt1"/>
              </a:buClr>
              <a:buSzPts val="12000"/>
              <a:buNone/>
              <a:defRPr sz="12000">
                <a:solidFill>
                  <a:schemeClr val="lt1"/>
                </a:solidFill>
              </a:defRPr>
            </a:lvl9pPr>
          </a:lstStyle>
          <a:p>
            <a:r>
              <a:t>xx%</a:t>
            </a:r>
          </a:p>
        </p:txBody>
      </p:sp>
      <p:sp>
        <p:nvSpPr>
          <p:cNvPr id="77" name="Google Shape;77;p11"/>
          <p:cNvSpPr txBox="1">
            <a:spLocks noGrp="1"/>
          </p:cNvSpPr>
          <p:nvPr>
            <p:ph type="body" idx="1"/>
          </p:nvPr>
        </p:nvSpPr>
        <p:spPr>
          <a:xfrm>
            <a:off x="311700" y="3369225"/>
            <a:ext cx="8520600" cy="1281900"/>
          </a:xfrm>
          <a:prstGeom prst="rect">
            <a:avLst/>
          </a:prstGeom>
        </p:spPr>
        <p:txBody>
          <a:bodyPr spcFirstLastPara="1" wrap="square" lIns="91425" tIns="91425" rIns="91425" bIns="91425" anchor="t" anchorCtr="0"/>
          <a:lstStyle>
            <a:lvl1pPr marL="457200" lvl="0" indent="-342900" algn="ctr">
              <a:spcBef>
                <a:spcPts val="0"/>
              </a:spcBef>
              <a:spcAft>
                <a:spcPts val="0"/>
              </a:spcAft>
              <a:buClr>
                <a:schemeClr val="lt1"/>
              </a:buClr>
              <a:buSzPts val="1800"/>
              <a:buChar char="●"/>
              <a:defRPr>
                <a:solidFill>
                  <a:schemeClr val="lt1"/>
                </a:solidFill>
              </a:defRPr>
            </a:lvl1pPr>
            <a:lvl2pPr marL="914400" lvl="1" indent="-317500" algn="ctr">
              <a:spcBef>
                <a:spcPts val="1600"/>
              </a:spcBef>
              <a:spcAft>
                <a:spcPts val="0"/>
              </a:spcAft>
              <a:buClr>
                <a:schemeClr val="lt1"/>
              </a:buClr>
              <a:buSzPts val="1400"/>
              <a:buChar char="○"/>
              <a:defRPr>
                <a:solidFill>
                  <a:schemeClr val="lt1"/>
                </a:solidFill>
              </a:defRPr>
            </a:lvl2pPr>
            <a:lvl3pPr marL="1371600" lvl="2" indent="-317500" algn="ctr">
              <a:spcBef>
                <a:spcPts val="1600"/>
              </a:spcBef>
              <a:spcAft>
                <a:spcPts val="0"/>
              </a:spcAft>
              <a:buClr>
                <a:schemeClr val="lt1"/>
              </a:buClr>
              <a:buSzPts val="1400"/>
              <a:buChar char="■"/>
              <a:defRPr>
                <a:solidFill>
                  <a:schemeClr val="lt1"/>
                </a:solidFill>
              </a:defRPr>
            </a:lvl3pPr>
            <a:lvl4pPr marL="1828800" lvl="3" indent="-317500" algn="ctr">
              <a:spcBef>
                <a:spcPts val="1600"/>
              </a:spcBef>
              <a:spcAft>
                <a:spcPts val="0"/>
              </a:spcAft>
              <a:buClr>
                <a:schemeClr val="lt1"/>
              </a:buClr>
              <a:buSzPts val="1400"/>
              <a:buChar char="●"/>
              <a:defRPr>
                <a:solidFill>
                  <a:schemeClr val="lt1"/>
                </a:solidFill>
              </a:defRPr>
            </a:lvl4pPr>
            <a:lvl5pPr marL="2286000" lvl="4" indent="-317500" algn="ctr">
              <a:spcBef>
                <a:spcPts val="1600"/>
              </a:spcBef>
              <a:spcAft>
                <a:spcPts val="0"/>
              </a:spcAft>
              <a:buClr>
                <a:schemeClr val="lt1"/>
              </a:buClr>
              <a:buSzPts val="1400"/>
              <a:buChar char="○"/>
              <a:defRPr>
                <a:solidFill>
                  <a:schemeClr val="lt1"/>
                </a:solidFill>
              </a:defRPr>
            </a:lvl5pPr>
            <a:lvl6pPr marL="2743200" lvl="5" indent="-317500" algn="ctr">
              <a:spcBef>
                <a:spcPts val="1600"/>
              </a:spcBef>
              <a:spcAft>
                <a:spcPts val="0"/>
              </a:spcAft>
              <a:buClr>
                <a:schemeClr val="lt1"/>
              </a:buClr>
              <a:buSzPts val="1400"/>
              <a:buChar char="■"/>
              <a:defRPr>
                <a:solidFill>
                  <a:schemeClr val="lt1"/>
                </a:solidFill>
              </a:defRPr>
            </a:lvl6pPr>
            <a:lvl7pPr marL="3200400" lvl="6" indent="-317500" algn="ctr">
              <a:spcBef>
                <a:spcPts val="1600"/>
              </a:spcBef>
              <a:spcAft>
                <a:spcPts val="0"/>
              </a:spcAft>
              <a:buClr>
                <a:schemeClr val="lt1"/>
              </a:buClr>
              <a:buSzPts val="1400"/>
              <a:buChar char="●"/>
              <a:defRPr>
                <a:solidFill>
                  <a:schemeClr val="lt1"/>
                </a:solidFill>
              </a:defRPr>
            </a:lvl7pPr>
            <a:lvl8pPr marL="3657600" lvl="7" indent="-317500" algn="ctr">
              <a:spcBef>
                <a:spcPts val="1600"/>
              </a:spcBef>
              <a:spcAft>
                <a:spcPts val="0"/>
              </a:spcAft>
              <a:buClr>
                <a:schemeClr val="lt1"/>
              </a:buClr>
              <a:buSzPts val="1400"/>
              <a:buChar char="○"/>
              <a:defRPr>
                <a:solidFill>
                  <a:schemeClr val="lt1"/>
                </a:solidFill>
              </a:defRPr>
            </a:lvl8pPr>
            <a:lvl9pPr marL="4114800" lvl="8" indent="-317500" algn="ctr">
              <a:spcBef>
                <a:spcPts val="1600"/>
              </a:spcBef>
              <a:spcAft>
                <a:spcPts val="1600"/>
              </a:spcAft>
              <a:buClr>
                <a:schemeClr val="lt1"/>
              </a:buClr>
              <a:buSzPts val="1400"/>
              <a:buChar char="■"/>
              <a:defRPr>
                <a:solidFill>
                  <a:schemeClr val="lt1"/>
                </a:solidFill>
              </a:defRPr>
            </a:lvl9pPr>
          </a:lstStyle>
          <a:p>
            <a:endParaRPr/>
          </a:p>
        </p:txBody>
      </p:sp>
      <p:sp>
        <p:nvSpPr>
          <p:cNvPr id="78" name="Google Shape;78;p11"/>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geometric">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10000"/>
            <a:ext cx="8520600" cy="6078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311700" y="1229875"/>
            <a:ext cx="8520600" cy="33390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marL="914400" lvl="1"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2pPr>
            <a:lvl3pPr marL="1371600" lvl="2"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3pPr>
            <a:lvl4pPr marL="1828800" lvl="3"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4pPr>
            <a:lvl5pPr marL="2286000" lvl="4"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5pPr>
            <a:lvl6pPr marL="2743200" lvl="5"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6pPr>
            <a:lvl7pPr marL="3200400" lvl="6"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7pPr>
            <a:lvl8pPr marL="3657600" lvl="7"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8pPr>
            <a:lvl9pPr marL="4114800" lvl="8" indent="-317500">
              <a:lnSpc>
                <a:spcPct val="115000"/>
              </a:lnSpc>
              <a:spcBef>
                <a:spcPts val="1600"/>
              </a:spcBef>
              <a:spcAft>
                <a:spcPts val="1600"/>
              </a:spcAft>
              <a:buClr>
                <a:schemeClr val="dk2"/>
              </a:buClr>
              <a:buSzPts val="1400"/>
              <a:buFont typeface="Roboto"/>
              <a:buChar char="■"/>
              <a:defRPr>
                <a:solidFill>
                  <a:schemeClr val="dk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60431" y="4651190"/>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lt1"/>
                </a:solidFill>
                <a:latin typeface="Roboto"/>
                <a:ea typeface="Roboto"/>
                <a:cs typeface="Roboto"/>
                <a:sym typeface="Roboto"/>
              </a:defRPr>
            </a:lvl1pPr>
            <a:lvl2pPr lvl="1" algn="r">
              <a:buNone/>
              <a:defRPr sz="1000">
                <a:solidFill>
                  <a:schemeClr val="lt1"/>
                </a:solidFill>
                <a:latin typeface="Roboto"/>
                <a:ea typeface="Roboto"/>
                <a:cs typeface="Roboto"/>
                <a:sym typeface="Roboto"/>
              </a:defRPr>
            </a:lvl2pPr>
            <a:lvl3pPr lvl="2" algn="r">
              <a:buNone/>
              <a:defRPr sz="1000">
                <a:solidFill>
                  <a:schemeClr val="lt1"/>
                </a:solidFill>
                <a:latin typeface="Roboto"/>
                <a:ea typeface="Roboto"/>
                <a:cs typeface="Roboto"/>
                <a:sym typeface="Roboto"/>
              </a:defRPr>
            </a:lvl3pPr>
            <a:lvl4pPr lvl="3" algn="r">
              <a:buNone/>
              <a:defRPr sz="1000">
                <a:solidFill>
                  <a:schemeClr val="lt1"/>
                </a:solidFill>
                <a:latin typeface="Roboto"/>
                <a:ea typeface="Roboto"/>
                <a:cs typeface="Roboto"/>
                <a:sym typeface="Roboto"/>
              </a:defRPr>
            </a:lvl4pPr>
            <a:lvl5pPr lvl="4" algn="r">
              <a:buNone/>
              <a:defRPr sz="1000">
                <a:solidFill>
                  <a:schemeClr val="lt1"/>
                </a:solidFill>
                <a:latin typeface="Roboto"/>
                <a:ea typeface="Roboto"/>
                <a:cs typeface="Roboto"/>
                <a:sym typeface="Roboto"/>
              </a:defRPr>
            </a:lvl5pPr>
            <a:lvl6pPr lvl="5" algn="r">
              <a:buNone/>
              <a:defRPr sz="1000">
                <a:solidFill>
                  <a:schemeClr val="lt1"/>
                </a:solidFill>
                <a:latin typeface="Roboto"/>
                <a:ea typeface="Roboto"/>
                <a:cs typeface="Roboto"/>
                <a:sym typeface="Roboto"/>
              </a:defRPr>
            </a:lvl6pPr>
            <a:lvl7pPr lvl="6" algn="r">
              <a:buNone/>
              <a:defRPr sz="1000">
                <a:solidFill>
                  <a:schemeClr val="lt1"/>
                </a:solidFill>
                <a:latin typeface="Roboto"/>
                <a:ea typeface="Roboto"/>
                <a:cs typeface="Roboto"/>
                <a:sym typeface="Roboto"/>
              </a:defRPr>
            </a:lvl7pPr>
            <a:lvl8pPr lvl="7" algn="r">
              <a:buNone/>
              <a:defRPr sz="1000">
                <a:solidFill>
                  <a:schemeClr val="lt1"/>
                </a:solidFill>
                <a:latin typeface="Roboto"/>
                <a:ea typeface="Roboto"/>
                <a:cs typeface="Roboto"/>
                <a:sym typeface="Roboto"/>
              </a:defRPr>
            </a:lvl8pPr>
            <a:lvl9pPr lvl="8" algn="r">
              <a:buNone/>
              <a:defRPr sz="1000">
                <a:solidFill>
                  <a:schemeClr val="lt1"/>
                </a:solidFill>
                <a:latin typeface="Roboto"/>
                <a:ea typeface="Roboto"/>
                <a:cs typeface="Roboto"/>
                <a:sym typeface="Roboto"/>
              </a:defRPr>
            </a:lvl9pPr>
          </a:lstStyle>
          <a:p>
            <a:pPr marL="0" lvl="0" indent="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Issues</a:t>
            </a:r>
            <a:endParaRPr lang="en-GB" dirty="0"/>
          </a:p>
        </p:txBody>
      </p:sp>
      <p:sp>
        <p:nvSpPr>
          <p:cNvPr id="3" name="Text Placeholder 2"/>
          <p:cNvSpPr>
            <a:spLocks noGrp="1"/>
          </p:cNvSpPr>
          <p:nvPr>
            <p:ph type="body" idx="1"/>
          </p:nvPr>
        </p:nvSpPr>
        <p:spPr/>
        <p:txBody>
          <a:bodyPr/>
          <a:lstStyle/>
          <a:p>
            <a:r>
              <a:rPr lang="en-GB" sz="1400" dirty="0"/>
              <a:t>There are four issues in this case. </a:t>
            </a:r>
          </a:p>
          <a:p>
            <a:r>
              <a:rPr lang="en-GB" sz="1400" dirty="0"/>
              <a:t>The first issue is specific negligence, where the plaintiff argues that there was sufficient evidence that the defendant negligently cut the recurrent laryngeal nerve. This issue pertains to the Rules of Civil Procedure Rule 344(f)(2). </a:t>
            </a:r>
          </a:p>
          <a:p>
            <a:r>
              <a:rPr lang="en-GB" sz="1400" dirty="0"/>
              <a:t>The second issue is </a:t>
            </a:r>
            <a:r>
              <a:rPr lang="en-GB" sz="1400" dirty="0" smtClean="0"/>
              <a:t>Res </a:t>
            </a:r>
            <a:r>
              <a:rPr lang="en-GB" sz="1400" dirty="0" err="1" smtClean="0"/>
              <a:t>ipsa</a:t>
            </a:r>
            <a:r>
              <a:rPr lang="en-GB" sz="1400" dirty="0" smtClean="0"/>
              <a:t> loquitur</a:t>
            </a:r>
            <a:r>
              <a:rPr lang="en-GB" sz="1400" dirty="0"/>
              <a:t>. Under this doctrine, the happening of the injury permits, but does not compel that the defendant was negligent. This doctrine is based on expert testimony and knowledge of the physician. </a:t>
            </a:r>
          </a:p>
          <a:p>
            <a:r>
              <a:rPr lang="en-GB" sz="1400" dirty="0"/>
              <a:t>The third issues in this case is express warranty. plaintiff stated that there were no promises that she would be cured and during the surgery, a normal life implied addressing the problems she was having. The surgery in this case was successful, which prompted the court to refuse an express warranty. </a:t>
            </a:r>
          </a:p>
          <a:p>
            <a:r>
              <a:rPr lang="en-GB" sz="1400" dirty="0"/>
              <a:t>The last issue is battery or trespass. During the procedure, the injury occurred during the retraction process, where consent had been provided</a:t>
            </a:r>
            <a:endParaRPr lang="en-US" sz="1400" dirty="0"/>
          </a:p>
          <a:p>
            <a:endParaRPr lang="en-GB" dirty="0"/>
          </a:p>
        </p:txBody>
      </p:sp>
    </p:spTree>
    <p:extLst>
      <p:ext uri="{BB962C8B-B14F-4D97-AF65-F5344CB8AC3E}">
        <p14:creationId xmlns:p14="http://schemas.microsoft.com/office/powerpoint/2010/main" val="491087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283" y="-34386"/>
            <a:ext cx="8520600" cy="607800"/>
          </a:xfrm>
        </p:spPr>
        <p:txBody>
          <a:bodyPr/>
          <a:lstStyle/>
          <a:p>
            <a:pPr algn="ctr"/>
            <a:r>
              <a:rPr lang="en-GB" dirty="0" smtClean="0"/>
              <a:t>Judgement</a:t>
            </a:r>
            <a:endParaRPr lang="en-GB" dirty="0"/>
          </a:p>
        </p:txBody>
      </p:sp>
      <p:sp>
        <p:nvSpPr>
          <p:cNvPr id="3" name="Text Placeholder 2"/>
          <p:cNvSpPr>
            <a:spLocks noGrp="1"/>
          </p:cNvSpPr>
          <p:nvPr>
            <p:ph type="body" idx="1"/>
          </p:nvPr>
        </p:nvSpPr>
        <p:spPr/>
        <p:txBody>
          <a:bodyPr/>
          <a:lstStyle/>
          <a:p>
            <a:r>
              <a:rPr lang="en-GB" dirty="0"/>
              <a:t>The issues presented were not substantive.</a:t>
            </a:r>
          </a:p>
          <a:p>
            <a:r>
              <a:rPr lang="en-GB" dirty="0"/>
              <a:t>The judgement of Polk District Court was that there were no malpractices during the surgery.</a:t>
            </a:r>
          </a:p>
          <a:p>
            <a:r>
              <a:rPr lang="en-GB" dirty="0"/>
              <a:t>After </a:t>
            </a:r>
            <a:r>
              <a:rPr lang="en-GB" dirty="0" err="1"/>
              <a:t>Perin</a:t>
            </a:r>
            <a:r>
              <a:rPr lang="en-GB" dirty="0"/>
              <a:t> appealed, the final judgement was affirmed.</a:t>
            </a:r>
          </a:p>
          <a:p>
            <a:r>
              <a:rPr lang="en-GB" dirty="0"/>
              <a:t> Based on the issues at hand, the final judgement was affirmed. There was no sufficient evidence to support the issues raised by the plaintiff. </a:t>
            </a:r>
          </a:p>
        </p:txBody>
      </p:sp>
    </p:spTree>
    <p:extLst>
      <p:ext uri="{BB962C8B-B14F-4D97-AF65-F5344CB8AC3E}">
        <p14:creationId xmlns:p14="http://schemas.microsoft.com/office/powerpoint/2010/main" val="3339977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Holding</a:t>
            </a:r>
            <a:endParaRPr lang="en-GB" dirty="0"/>
          </a:p>
        </p:txBody>
      </p:sp>
      <p:sp>
        <p:nvSpPr>
          <p:cNvPr id="3" name="Text Placeholder 2"/>
          <p:cNvSpPr>
            <a:spLocks noGrp="1"/>
          </p:cNvSpPr>
          <p:nvPr>
            <p:ph type="body" idx="1"/>
          </p:nvPr>
        </p:nvSpPr>
        <p:spPr/>
        <p:txBody>
          <a:bodyPr/>
          <a:lstStyle/>
          <a:p>
            <a:r>
              <a:rPr lang="en-GB" sz="1600" dirty="0"/>
              <a:t>Issues raised by the plaintiff address malpractice.</a:t>
            </a:r>
          </a:p>
          <a:p>
            <a:r>
              <a:rPr lang="en-GB" sz="1600" dirty="0"/>
              <a:t>Holding statement was to determine whether the doctor engaged in malpractice through specific negligence, violation of Res </a:t>
            </a:r>
            <a:r>
              <a:rPr lang="en-GB" sz="1600" dirty="0" err="1"/>
              <a:t>ipsa</a:t>
            </a:r>
            <a:r>
              <a:rPr lang="en-GB" sz="1600" dirty="0"/>
              <a:t> loquitur, express warranty, and battery or trespass.</a:t>
            </a:r>
          </a:p>
          <a:p>
            <a:r>
              <a:rPr lang="en-GB" sz="1600" dirty="0"/>
              <a:t>Evidence was sourced from medical reports, jury instructions, and expert testimony. </a:t>
            </a:r>
          </a:p>
          <a:p>
            <a:r>
              <a:rPr lang="en-GB" sz="1600" dirty="0"/>
              <a:t>Ms. </a:t>
            </a:r>
            <a:r>
              <a:rPr lang="en-GB" sz="1600" dirty="0" err="1"/>
              <a:t>Perin</a:t>
            </a:r>
            <a:r>
              <a:rPr lang="en-GB" sz="1600" dirty="0"/>
              <a:t> testified to the court stating that doctor Hayne was involved in a malpractice, which led to the paralysis of her vocal chord</a:t>
            </a:r>
            <a:r>
              <a:rPr lang="en-GB" sz="1600"/>
              <a:t>. </a:t>
            </a:r>
            <a:endParaRPr lang="en-GB" sz="1600" smtClean="0"/>
          </a:p>
          <a:p>
            <a:r>
              <a:rPr lang="en-GB" sz="1600" smtClean="0"/>
              <a:t>Polk </a:t>
            </a:r>
            <a:r>
              <a:rPr lang="en-GB" sz="1600" dirty="0"/>
              <a:t>District Court interpreted the case and reviewed the evidence from the beginning. </a:t>
            </a:r>
            <a:endParaRPr lang="en-GB" dirty="0"/>
          </a:p>
        </p:txBody>
      </p:sp>
    </p:spTree>
    <p:extLst>
      <p:ext uri="{BB962C8B-B14F-4D97-AF65-F5344CB8AC3E}">
        <p14:creationId xmlns:p14="http://schemas.microsoft.com/office/powerpoint/2010/main" val="3714265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Text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188919504"/>
      </p:ext>
    </p:extLst>
  </p:cSld>
  <p:clrMapOvr>
    <a:masterClrMapping/>
  </p:clrMapOvr>
</p:sld>
</file>

<file path=ppt/theme/theme1.xml><?xml version="1.0" encoding="utf-8"?>
<a:theme xmlns:a="http://schemas.openxmlformats.org/drawingml/2006/main"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Words>437</Words>
  <Application>Microsoft Office PowerPoint</Application>
  <PresentationFormat>On-screen Show (16:9)</PresentationFormat>
  <Paragraphs>20</Paragraphs>
  <Slides>4</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Roboto</vt:lpstr>
      <vt:lpstr>Arial</vt:lpstr>
      <vt:lpstr>Geometric</vt:lpstr>
      <vt:lpstr>Issues</vt:lpstr>
      <vt:lpstr>Judgement</vt:lpstr>
      <vt:lpstr>Holding</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Brief - Group 4  Members: Ryan Gonzales, Marissa Goodwin, Keith Harvey, Lisa Hogue, &amp; Stephen Wolf Texas Tech University Health Science Center July 29, 2018</dc:title>
  <dc:creator>Rebecca</dc:creator>
  <cp:lastModifiedBy>user</cp:lastModifiedBy>
  <cp:revision>22</cp:revision>
  <dcterms:modified xsi:type="dcterms:W3CDTF">2021-02-19T01:10:12Z</dcterms:modified>
</cp:coreProperties>
</file>